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8"/>
  </p:notesMasterIdLst>
  <p:sldIdLst>
    <p:sldId id="257" r:id="rId2"/>
    <p:sldId id="258" r:id="rId3"/>
    <p:sldId id="259" r:id="rId4"/>
    <p:sldId id="260" r:id="rId5"/>
    <p:sldId id="261" r:id="rId6"/>
    <p:sldId id="262" r:id="rId7"/>
  </p:sldIdLst>
  <p:sldSz cx="12192000" cy="6858000"/>
  <p:notesSz cx="6858000" cy="9144000"/>
  <p:embeddedFontLst>
    <p:embeddedFont>
      <p:font typeface="Consolas" panose="020B0609020204030204" pitchFamily="49" charset="0"/>
      <p:regular r:id="rId9"/>
      <p:bold r:id="rId10"/>
      <p:italic r:id="rId11"/>
      <p:boldItalic r:id="rId12"/>
    </p:embeddedFont>
    <p:embeddedFont>
      <p:font typeface="Wingdings 2" panose="05020102010507070707" pitchFamily="18" charset="2"/>
      <p:regular r:id="rId13"/>
    </p:embeddedFont>
    <p:embeddedFont>
      <p:font typeface="等线" panose="02010600030101010101" pitchFamily="2" charset="-122"/>
      <p:regular r:id="rId14"/>
      <p:bold r:id="rId15"/>
    </p:embeddedFont>
    <p:embeddedFont>
      <p:font typeface="Century Gothic" panose="020B0502020202020204" pitchFamily="34" charset="0"/>
      <p:regular r:id="rId16"/>
      <p:bold r:id="rId17"/>
      <p:italic r:id="rId18"/>
      <p:boldItalic r:id="rId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739" autoAdjust="0"/>
  </p:normalViewPr>
  <p:slideViewPr>
    <p:cSldViewPr snapToGrid="0">
      <p:cViewPr varScale="1">
        <p:scale>
          <a:sx n="66" d="100"/>
          <a:sy n="66" d="100"/>
        </p:scale>
        <p:origin x="125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 simple process of a person’s boarding a plane, which is shown in this chart on the slide. While boarding a plane, passengers will first go to their assigned seat, put their luggage on the rack and then get seated. While a passenger stowing their bags, other </a:t>
            </a:r>
            <a:r>
              <a:rPr lang="en-US" altLang="zh-CN" b="0" dirty="0" err="1">
                <a:solidFill>
                  <a:srgbClr val="D4D4D4"/>
                </a:solidFill>
                <a:effectLst/>
                <a:latin typeface="Consolas" panose="020B0609020204030204" pitchFamily="49" charset="0"/>
              </a:rPr>
              <a:t>travellers</a:t>
            </a:r>
            <a:r>
              <a:rPr lang="en-US" altLang="zh-CN" b="0" dirty="0">
                <a:solidFill>
                  <a:srgbClr val="D4D4D4"/>
                </a:solidFill>
                <a:effectLst/>
                <a:latin typeface="Consolas" panose="020B0609020204030204" pitchFamily="49" charset="0"/>
              </a:rPr>
              <a:t> who are stuck behind in the queue and haven't reached their target seats should wait until the passenger finishes the process, resulting in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background information and our investigations on the boarding process, we determined our work.</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2022/4/10</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2022/4/10</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4294967295"/>
          </p:nvPr>
        </p:nvSpPr>
        <p:spPr>
          <a:xfrm>
            <a:off x="394447" y="2251542"/>
            <a:ext cx="10572750" cy="1680378"/>
          </a:xfrm>
        </p:spPr>
        <p:txBody>
          <a:bodyPr>
            <a:noAutofit/>
          </a:bodyPr>
          <a:lstStyle/>
          <a:p>
            <a:r>
              <a:rPr lang="en-US" altLang="zh-CN" sz="20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2000" b="1" dirty="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2000" b="0" dirty="0">
                <a:solidFill>
                  <a:schemeClr val="tx1">
                    <a:lumMod val="95000"/>
                    <a:lumOff val="5000"/>
                  </a:schemeClr>
                </a:solidFill>
                <a:effectLst/>
                <a:latin typeface="Times New Roman" panose="02020603050405020304" pitchFamily="18" charset="0"/>
                <a:cs typeface="Times New Roman" panose="02020603050405020304" pitchFamily="18" charset="0"/>
              </a:rPr>
              <a:t> and </a:t>
            </a:r>
            <a:r>
              <a:rPr lang="en-US" altLang="zh-CN" sz="20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20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provides the best strategy for different plane types and on various occasions.</a:t>
            </a:r>
          </a:p>
          <a:p>
            <a:pPr algn="l"/>
            <a:endParaRPr lang="zh-CN" altLang="en-US" sz="16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zh-CN" altLang="en-US" sz="2000" dirty="0">
                <a:latin typeface="Times New Roman" panose="02020603050405020304" pitchFamily="18" charset="0"/>
                <a:cs typeface="Times New Roman" panose="02020603050405020304" pitchFamily="18" charset="0"/>
              </a:rPr>
              <a:t>时间和效率在飞机运行过程中起到重要作用。在一般的飞行中，登机和离机的时间消耗占据了机前准备的很大一部分。因此，为登机和离机的过程与特殊机型和突发状况制定最佳方案十分重要。</a:t>
            </a:r>
          </a:p>
        </p:txBody>
      </p:sp>
    </p:spTree>
    <p:extLst>
      <p:ext uri="{BB962C8B-B14F-4D97-AF65-F5344CB8AC3E}">
        <p14:creationId xmlns:p14="http://schemas.microsoft.com/office/powerpoint/2010/main" val="3693588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4294967295"/>
          </p:nvPr>
        </p:nvSpPr>
        <p:spPr>
          <a:xfrm>
            <a:off x="617471" y="5532103"/>
            <a:ext cx="10572750" cy="1680378"/>
          </a:xfrm>
        </p:spPr>
        <p:txBody>
          <a:bodyPr>
            <a:noAutofit/>
          </a:bodyPr>
          <a:lstStyle/>
          <a:p>
            <a:pPr algn="l"/>
            <a:r>
              <a:rPr lang="en-US" altLang="zh-CN" sz="2000" dirty="0">
                <a:latin typeface="Times New Roman" panose="02020603050405020304" pitchFamily="18" charset="0"/>
                <a:cs typeface="Times New Roman" panose="02020603050405020304" pitchFamily="18" charset="0"/>
              </a:rPr>
              <a:t>Flowing chart showing the whole process of boarding.</a:t>
            </a:r>
            <a:endParaRPr lang="zh-CN" altLang="en-US" sz="20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001" y="2652880"/>
            <a:ext cx="11478512" cy="2879223"/>
          </a:xfrm>
          <a:prstGeom prst="rect">
            <a:avLst/>
          </a:prstGeom>
        </p:spPr>
      </p:pic>
    </p:spTree>
    <p:extLst>
      <p:ext uri="{BB962C8B-B14F-4D97-AF65-F5344CB8AC3E}">
        <p14:creationId xmlns:p14="http://schemas.microsoft.com/office/powerpoint/2010/main" val="1701416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Our Work</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4294967295"/>
          </p:nvPr>
        </p:nvSpPr>
        <p:spPr>
          <a:xfrm>
            <a:off x="394447" y="2251541"/>
            <a:ext cx="10572750" cy="2186643"/>
          </a:xfrm>
        </p:spPr>
        <p:txBody>
          <a:bodyPr>
            <a:noAutofit/>
          </a:bodyPr>
          <a:lstStyle/>
          <a:p>
            <a:r>
              <a:rPr lang="en-US" altLang="zh-CN" sz="2000" b="0" i="0" dirty="0">
                <a:effectLst/>
                <a:latin typeface="Times New Roman" panose="02020603050405020304" pitchFamily="18" charset="0"/>
                <a:cs typeface="Times New Roman" panose="02020603050405020304" pitchFamily="18" charset="0"/>
              </a:rPr>
              <a:t>Design a model which can calculate the time required to board and disembark when applied to all kinds of planes.</a:t>
            </a:r>
          </a:p>
          <a:p>
            <a:r>
              <a:rPr lang="en-US" altLang="zh-CN" sz="2000" b="0" i="0" dirty="0">
                <a:effectLst/>
                <a:latin typeface="Times New Roman" panose="02020603050405020304" pitchFamily="18" charset="0"/>
                <a:cs typeface="Times New Roman" panose="02020603050405020304" pitchFamily="18" charset="0"/>
              </a:rPr>
              <a:t>Improve the model considering different situations</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satisfaction degree of passengers</a:t>
            </a:r>
            <a:r>
              <a:rPr lang="en-US" altLang="zh-CN" sz="2000" b="0" i="0" dirty="0">
                <a:effectLst/>
                <a:latin typeface="Times New Roman" panose="02020603050405020304" pitchFamily="18" charset="0"/>
                <a:cs typeface="Times New Roman" panose="02020603050405020304" pitchFamily="18" charset="0"/>
              </a:rPr>
              <a:t> and emergency events and design a brief strategy based on the results of our model.</a:t>
            </a:r>
          </a:p>
          <a:p>
            <a:r>
              <a:rPr lang="en-US" altLang="zh-CN" sz="2000" b="0" i="0" dirty="0">
                <a:effectLst/>
                <a:latin typeface="Times New Roman" panose="02020603050405020304" pitchFamily="18" charset="0"/>
                <a:cs typeface="Times New Roman" panose="02020603050405020304" pitchFamily="18" charset="0"/>
              </a:rPr>
              <a:t>Apply our model to real-life planes and find out the best strategy which minimizes the boarding and disembarking time.</a:t>
            </a:r>
            <a:endParaRPr lang="zh-CN" altLang="en-US" sz="20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609901"/>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zh-CN" altLang="en-US" sz="2000">
                <a:latin typeface="Times New Roman" panose="02020603050405020304" pitchFamily="18" charset="0"/>
                <a:cs typeface="Times New Roman" panose="02020603050405020304" pitchFamily="18" charset="0"/>
              </a:rPr>
              <a:t>设计出一个</a:t>
            </a:r>
            <a:r>
              <a:rPr lang="zh-CN" altLang="en-US" sz="2000" dirty="0">
                <a:latin typeface="Times New Roman" panose="02020603050405020304" pitchFamily="18" charset="0"/>
                <a:cs typeface="Times New Roman" panose="02020603050405020304" pitchFamily="18" charset="0"/>
              </a:rPr>
              <a:t>可以计算出登机离机时间且可以引用于所有机型的模型。</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在考虑不同情况，乘客满意度和突发状况的情况下优化模型，并根据模型结果初步制定出完整方案。</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将我们的模型应用与真实飞机上，找到使登离机时间最小化的方案。</a:t>
            </a:r>
          </a:p>
        </p:txBody>
      </p:sp>
    </p:spTree>
    <p:extLst>
      <p:ext uri="{BB962C8B-B14F-4D97-AF65-F5344CB8AC3E}">
        <p14:creationId xmlns:p14="http://schemas.microsoft.com/office/powerpoint/2010/main" val="1217482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55DD-AB07-41A3-9FF6-95FBA94ED7BC}"/>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Strengths</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r>
              <a:rPr lang="en-US" altLang="zh-CN" sz="3600" b="1" dirty="0">
                <a:latin typeface="Times New Roman" panose="02020603050405020304" pitchFamily="18" charset="0"/>
                <a:cs typeface="Times New Roman" panose="02020603050405020304" pitchFamily="18" charset="0"/>
              </a:rPr>
              <a:t>Accuracy</a:t>
            </a:r>
          </a:p>
          <a:p>
            <a:r>
              <a:rPr lang="en-US" altLang="zh-CN" sz="3600" b="1" dirty="0">
                <a:latin typeface="Times New Roman" panose="02020603050405020304" pitchFamily="18" charset="0"/>
                <a:cs typeface="Times New Roman" panose="02020603050405020304" pitchFamily="18" charset="0"/>
              </a:rPr>
              <a:t>Universality</a:t>
            </a:r>
          </a:p>
          <a:p>
            <a:r>
              <a:rPr lang="en-US" altLang="zh-CN" sz="3600" b="1" dirty="0">
                <a:latin typeface="Times New Roman" panose="02020603050405020304" pitchFamily="18" charset="0"/>
                <a:cs typeface="Times New Roman" panose="02020603050405020304" pitchFamily="18" charset="0"/>
              </a:rPr>
              <a:t>Efficiency</a:t>
            </a:r>
            <a:endParaRPr lang="zh-CN" altLang="en-US" sz="36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r>
              <a:rPr lang="zh-CN" altLang="en-US" sz="3600" b="1" dirty="0"/>
              <a:t>准确性</a:t>
            </a:r>
            <a:endParaRPr lang="en-US" altLang="zh-CN" sz="3600" b="1" dirty="0"/>
          </a:p>
          <a:p>
            <a:r>
              <a:rPr lang="zh-CN" altLang="en-US" sz="3600" b="1" dirty="0"/>
              <a:t>多样性</a:t>
            </a:r>
            <a:endParaRPr lang="en-US" altLang="zh-CN" sz="3600" b="1" dirty="0"/>
          </a:p>
          <a:p>
            <a:r>
              <a:rPr lang="zh-CN" altLang="en-US" sz="3600" b="1" dirty="0"/>
              <a:t>有效性</a:t>
            </a:r>
            <a:endParaRPr lang="en-US" altLang="zh-CN" sz="3600" b="1" dirty="0"/>
          </a:p>
        </p:txBody>
      </p:sp>
    </p:spTree>
    <p:extLst>
      <p:ext uri="{BB962C8B-B14F-4D97-AF65-F5344CB8AC3E}">
        <p14:creationId xmlns:p14="http://schemas.microsoft.com/office/powerpoint/2010/main" val="2362067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455DD-AB07-41A3-9FF6-95FBA94ED7BC}"/>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Weaknesses</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r>
              <a:rPr lang="en-US" altLang="zh-CN" sz="3600" b="1" dirty="0">
                <a:latin typeface="Times New Roman" panose="02020603050405020304" pitchFamily="18" charset="0"/>
                <a:cs typeface="Times New Roman" panose="02020603050405020304" pitchFamily="18" charset="0"/>
              </a:rPr>
              <a:t>Complexity</a:t>
            </a:r>
          </a:p>
          <a:p>
            <a:r>
              <a:rPr lang="en-US" altLang="zh-CN" sz="3600" b="1" dirty="0">
                <a:latin typeface="Times New Roman" panose="02020603050405020304" pitchFamily="18" charset="0"/>
                <a:cs typeface="Times New Roman" panose="02020603050405020304" pitchFamily="18" charset="0"/>
              </a:rPr>
              <a:t>Difficult to operate</a:t>
            </a:r>
          </a:p>
          <a:p>
            <a:pPr marL="0" indent="0">
              <a:buNone/>
            </a:pPr>
            <a:endParaRPr lang="zh-CN" altLang="en-US" sz="36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r>
              <a:rPr lang="zh-CN" altLang="en-US" sz="3600" b="1" dirty="0"/>
              <a:t>复杂性</a:t>
            </a:r>
            <a:endParaRPr lang="en-US" altLang="zh-CN" sz="3600" b="1" dirty="0"/>
          </a:p>
          <a:p>
            <a:r>
              <a:rPr lang="zh-CN" altLang="en-US" sz="3600" b="1" dirty="0"/>
              <a:t>难于操作</a:t>
            </a:r>
            <a:endParaRPr lang="en-US" altLang="zh-CN" sz="3600" b="1" dirty="0"/>
          </a:p>
        </p:txBody>
      </p:sp>
    </p:spTree>
    <p:extLst>
      <p:ext uri="{BB962C8B-B14F-4D97-AF65-F5344CB8AC3E}">
        <p14:creationId xmlns:p14="http://schemas.microsoft.com/office/powerpoint/2010/main" val="377925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 Letter 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Executives</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4294967295"/>
          </p:nvPr>
        </p:nvSpPr>
        <p:spPr>
          <a:xfrm>
            <a:off x="7699625" y="2261937"/>
            <a:ext cx="4331954" cy="4331367"/>
          </a:xfrm>
        </p:spPr>
        <p:txBody>
          <a:bodyPr>
            <a:noAutofit/>
          </a:bodyPr>
          <a:lstStyle/>
          <a:p>
            <a:pPr marL="0" indent="0" algn="l">
              <a:buNone/>
            </a:pPr>
            <a:r>
              <a:rPr lang="en-US" altLang="zh-CN" sz="2000" b="1" dirty="0">
                <a:latin typeface="Times New Roman" panose="02020603050405020304" pitchFamily="18" charset="0"/>
                <a:cs typeface="Times New Roman" panose="02020603050405020304" pitchFamily="18" charset="0"/>
              </a:rPr>
              <a:t>Two factors</a:t>
            </a:r>
            <a:r>
              <a:rPr lang="zh-CN" altLang="en-US" sz="2000" b="1" dirty="0">
                <a:latin typeface="Times New Roman" panose="02020603050405020304" pitchFamily="18" charset="0"/>
                <a:cs typeface="Times New Roman" panose="02020603050405020304" pitchFamily="18" charset="0"/>
              </a:rPr>
              <a:t>（两个主要因素）</a:t>
            </a:r>
            <a:r>
              <a:rPr lang="en-US" altLang="zh-CN" sz="2000" b="1" dirty="0">
                <a:latin typeface="Times New Roman" panose="02020603050405020304" pitchFamily="18" charset="0"/>
                <a:cs typeface="Times New Roman" panose="02020603050405020304" pitchFamily="18" charset="0"/>
              </a:rPr>
              <a:t>:</a:t>
            </a:r>
          </a:p>
          <a:p>
            <a:r>
              <a:rPr lang="en-US" altLang="zh-CN" sz="2000" dirty="0" err="1">
                <a:latin typeface="Times New Roman" panose="02020603050405020304" pitchFamily="18" charset="0"/>
                <a:cs typeface="Times New Roman" panose="02020603050405020304" pitchFamily="18" charset="0"/>
              </a:rPr>
              <a:t>Hommization</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（人性化）</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Efficiency</a:t>
            </a:r>
            <a:r>
              <a:rPr lang="zh-CN" altLang="en-US" sz="2000" dirty="0">
                <a:latin typeface="Times New Roman" panose="02020603050405020304" pitchFamily="18" charset="0"/>
                <a:cs typeface="Times New Roman" panose="02020603050405020304" pitchFamily="18" charset="0"/>
              </a:rPr>
              <a:t>（有效）</a:t>
            </a:r>
            <a:endParaRPr lang="en-US" altLang="zh-CN" sz="2000" dirty="0">
              <a:latin typeface="Times New Roman" panose="02020603050405020304" pitchFamily="18" charset="0"/>
              <a:cs typeface="Times New Roman" panose="02020603050405020304" pitchFamily="18" charset="0"/>
            </a:endParaRPr>
          </a:p>
          <a:p>
            <a:pPr marL="0" indent="0" algn="l">
              <a:buNone/>
            </a:pPr>
            <a:r>
              <a:rPr lang="en-US" altLang="zh-CN" sz="2000" b="1" dirty="0">
                <a:latin typeface="Times New Roman" panose="02020603050405020304" pitchFamily="18" charset="0"/>
                <a:cs typeface="Times New Roman" panose="02020603050405020304" pitchFamily="18" charset="0"/>
              </a:rPr>
              <a:t>Three suggestions</a:t>
            </a:r>
            <a:r>
              <a:rPr lang="zh-CN" altLang="en-US" sz="2000" b="1" dirty="0">
                <a:latin typeface="Times New Roman" panose="02020603050405020304" pitchFamily="18" charset="0"/>
                <a:cs typeface="Times New Roman" panose="02020603050405020304" pitchFamily="18" charset="0"/>
              </a:rPr>
              <a:t>（三条有效建议）</a:t>
            </a:r>
            <a:r>
              <a:rPr lang="en-US" altLang="zh-CN" sz="2000" b="1"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Avoid blocks in general aisles.</a:t>
            </a:r>
            <a:r>
              <a:rPr lang="zh-CN" altLang="en-US" sz="2000" dirty="0">
                <a:latin typeface="Times New Roman" panose="02020603050405020304" pitchFamily="18" charset="0"/>
                <a:cs typeface="Times New Roman" panose="02020603050405020304" pitchFamily="18" charset="0"/>
              </a:rPr>
              <a:t>（防止主过道拥堵）</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Provide enough space for luggage.</a:t>
            </a:r>
            <a:r>
              <a:rPr lang="zh-CN" altLang="en-US" sz="2000" dirty="0">
                <a:latin typeface="Times New Roman" panose="02020603050405020304" pitchFamily="18" charset="0"/>
                <a:cs typeface="Times New Roman" panose="02020603050405020304" pitchFamily="18" charset="0"/>
              </a:rPr>
              <a:t>（为行李提供足够空间）</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Prevent queue-jumping.</a:t>
            </a:r>
            <a:r>
              <a:rPr lang="zh-CN" altLang="en-US" sz="2000" dirty="0">
                <a:latin typeface="Times New Roman" panose="02020603050405020304" pitchFamily="18" charset="0"/>
                <a:cs typeface="Times New Roman" panose="02020603050405020304" pitchFamily="18" charset="0"/>
              </a:rPr>
              <a:t>（防止不必要的插队）</a:t>
            </a: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TM03457503[[fn=引用]]</Template>
  <TotalTime>138</TotalTime>
  <Words>894</Words>
  <Application>Microsoft Office PowerPoint</Application>
  <PresentationFormat>宽屏</PresentationFormat>
  <Paragraphs>49</Paragraphs>
  <Slides>6</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vt:i4>
      </vt:variant>
    </vt:vector>
  </HeadingPairs>
  <TitlesOfParts>
    <vt:vector size="13" baseType="lpstr">
      <vt:lpstr>Consolas</vt:lpstr>
      <vt:lpstr>宋体</vt:lpstr>
      <vt:lpstr>Wingdings 2</vt:lpstr>
      <vt:lpstr>Times New Roman</vt:lpstr>
      <vt:lpstr>等线</vt:lpstr>
      <vt:lpstr>Century Gothic</vt:lpstr>
      <vt:lpstr>引用</vt:lpstr>
      <vt:lpstr>Background</vt:lpstr>
      <vt:lpstr>Background</vt:lpstr>
      <vt:lpstr>Our Work</vt:lpstr>
      <vt:lpstr>Strengths</vt:lpstr>
      <vt:lpstr>Weaknesses</vt:lpstr>
      <vt:lpstr>A Letter to the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Boarding &amp; Disembarking</dc:title>
  <dc:creator>Allan</dc:creator>
  <cp:lastModifiedBy>Allan</cp:lastModifiedBy>
  <cp:revision>7</cp:revision>
  <dcterms:created xsi:type="dcterms:W3CDTF">2022-04-09T13:58:34Z</dcterms:created>
  <dcterms:modified xsi:type="dcterms:W3CDTF">2022-04-10T13:27:26Z</dcterms:modified>
</cp:coreProperties>
</file>